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2" r:id="rId2"/>
    <p:sldId id="257" r:id="rId3"/>
    <p:sldId id="258" r:id="rId4"/>
    <p:sldId id="259" r:id="rId5"/>
    <p:sldId id="316" r:id="rId6"/>
    <p:sldId id="324" r:id="rId7"/>
    <p:sldId id="325" r:id="rId8"/>
    <p:sldId id="326" r:id="rId9"/>
    <p:sldId id="327" r:id="rId10"/>
    <p:sldId id="314" r:id="rId11"/>
    <p:sldId id="328" r:id="rId12"/>
    <p:sldId id="351" r:id="rId13"/>
    <p:sldId id="330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9" r:id="rId23"/>
    <p:sldId id="338" r:id="rId24"/>
    <p:sldId id="340" r:id="rId25"/>
    <p:sldId id="341" r:id="rId26"/>
    <p:sldId id="343" r:id="rId27"/>
    <p:sldId id="342" r:id="rId28"/>
    <p:sldId id="344" r:id="rId29"/>
    <p:sldId id="346" r:id="rId30"/>
    <p:sldId id="345" r:id="rId31"/>
    <p:sldId id="347" r:id="rId32"/>
    <p:sldId id="348" r:id="rId33"/>
    <p:sldId id="349" r:id="rId34"/>
    <p:sldId id="350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00" r:id="rId45"/>
    <p:sldId id="299" r:id="rId46"/>
    <p:sldId id="319" r:id="rId47"/>
    <p:sldId id="320" r:id="rId48"/>
    <p:sldId id="297" r:id="rId49"/>
    <p:sldId id="298" r:id="rId50"/>
    <p:sldId id="307" r:id="rId51"/>
    <p:sldId id="306" r:id="rId52"/>
    <p:sldId id="305" r:id="rId53"/>
    <p:sldId id="304" r:id="rId54"/>
    <p:sldId id="303" r:id="rId55"/>
    <p:sldId id="302" r:id="rId56"/>
    <p:sldId id="265" r:id="rId57"/>
    <p:sldId id="312" r:id="rId58"/>
    <p:sldId id="311" r:id="rId59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78"/>
      </p:cViewPr>
      <p:guideLst>
        <p:guide orient="horz" pos="2382"/>
        <p:guide pos="336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8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03.05.2022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3667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702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2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1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7" y="811241"/>
            <a:ext cx="7315524" cy="42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/>
          <a:stretch/>
        </p:blipFill>
        <p:spPr bwMode="auto">
          <a:xfrm>
            <a:off x="3328095" y="1477169"/>
            <a:ext cx="55032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3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C8DD8-7471-46ED-B769-EA0F1F26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9" y="2375735"/>
            <a:ext cx="7792591" cy="43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958AEDB-8B9F-4655-99E5-4FDE308D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89" y="2426119"/>
            <a:ext cx="7772151" cy="433027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</p:spTree>
    <p:extLst>
      <p:ext uri="{BB962C8B-B14F-4D97-AF65-F5344CB8AC3E}">
        <p14:creationId xmlns:p14="http://schemas.microsoft.com/office/powerpoint/2010/main" val="322961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BEB010-59BA-41AF-B70E-AC0FB5FD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2209997"/>
            <a:ext cx="8337723" cy="46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0FBC954-CD5B-493D-BCB4-512B8802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3" y="2269257"/>
            <a:ext cx="10025078" cy="456399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</p:spTree>
    <p:extLst>
      <p:ext uri="{BB962C8B-B14F-4D97-AF65-F5344CB8AC3E}">
        <p14:creationId xmlns:p14="http://schemas.microsoft.com/office/powerpoint/2010/main" val="408619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B79D2A-62A6-4DB7-999E-1F8DEE7E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34137"/>
            <a:ext cx="10297144" cy="46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2453D6-167F-4C35-82B0-A4A023FA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7" y="2231978"/>
            <a:ext cx="8351729" cy="47768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7A6EDEF-D55D-4781-8263-C0FAE837C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3" t="2310" r="11398" b="53309"/>
          <a:stretch/>
        </p:blipFill>
        <p:spPr bwMode="auto">
          <a:xfrm>
            <a:off x="1733949" y="2329055"/>
            <a:ext cx="1328826" cy="2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65C2E6-C7D5-44C5-B08E-FFCD3EF6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" y="2289958"/>
            <a:ext cx="8013569" cy="45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1BBFAA-1322-466E-A617-88DCA60E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35641"/>
            <a:ext cx="7853992" cy="44288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3D613-8B12-458A-B9FC-5F28D5F1F6AB}"/>
              </a:ext>
            </a:extLst>
          </p:cNvPr>
          <p:cNvSpPr txBox="1"/>
          <p:nvPr/>
        </p:nvSpPr>
        <p:spPr>
          <a:xfrm>
            <a:off x="5920384" y="4363804"/>
            <a:ext cx="45263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kern="0" dirty="0">
                <a:solidFill>
                  <a:srgbClr val="000000"/>
                </a:solidFill>
                <a:latin typeface="Calibri"/>
                <a:cs typeface="Arial Unicode MS"/>
              </a:rPr>
              <a:t>Zusätzlich zur beschriebenen Variante 1 (Reißverschluss) ist auch das Aufmarschieren der Variante 2 (Aufmarschieren ohne akustisches Zeichen) möglich.</a:t>
            </a:r>
          </a:p>
        </p:txBody>
      </p:sp>
    </p:spTree>
    <p:extLst>
      <p:ext uri="{BB962C8B-B14F-4D97-AF65-F5344CB8AC3E}">
        <p14:creationId xmlns:p14="http://schemas.microsoft.com/office/powerpoint/2010/main" val="131274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0422B-D234-443D-9A14-DA89677D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8" y="2825983"/>
            <a:ext cx="7563671" cy="41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pPr lvl="0" algn="ctr"/>
            <a:r>
              <a:rPr lang="de-AT" sz="4000" b="1" dirty="0"/>
              <a:t>Stabführerausbildung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4. Einheit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09 03 2015</a:t>
            </a:r>
            <a:endParaRPr lang="de-A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E51EB8-E9DD-4F71-BDD6-2CD5D543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7" y="2729376"/>
            <a:ext cx="7299152" cy="40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B49B9A-3E3C-4FD4-A3AA-FA7D4C63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22" y="2776632"/>
            <a:ext cx="7488832" cy="41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2052B6-40F6-4C2F-9826-40DF77ED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6" y="2726809"/>
            <a:ext cx="9464502" cy="42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5DD440-C03A-4406-9639-E3170726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31" y="2893887"/>
            <a:ext cx="8562005" cy="38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D0CB51-DDF1-4181-B4F9-09DD1ABE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31" y="2845164"/>
            <a:ext cx="8196704" cy="41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A34E82-9FFD-4679-A1DA-C6426A69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5" y="2751209"/>
            <a:ext cx="7585402" cy="42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BAFD12-590E-4A55-97FE-B9733385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25" y="2716450"/>
            <a:ext cx="7668151" cy="42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AFAD5D-4402-485D-9FB1-389C5D72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49" y="2695904"/>
            <a:ext cx="7704856" cy="431290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</p:spTree>
    <p:extLst>
      <p:ext uri="{BB962C8B-B14F-4D97-AF65-F5344CB8AC3E}">
        <p14:creationId xmlns:p14="http://schemas.microsoft.com/office/powerpoint/2010/main" val="269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82638C-00DC-4E22-8071-1FD4B490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15" y="2772511"/>
            <a:ext cx="7216527" cy="40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348F21-98C1-457A-9A1E-2A05A106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75" y="2755508"/>
            <a:ext cx="7470524" cy="42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4. Einheit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Wiederholung</a:t>
            </a:r>
          </a:p>
          <a:p>
            <a:pPr lvl="1"/>
            <a:r>
              <a:rPr lang="de-AT" dirty="0"/>
              <a:t>Schwenken</a:t>
            </a:r>
          </a:p>
          <a:p>
            <a:pPr lvl="1"/>
            <a:r>
              <a:rPr lang="de-AT" dirty="0"/>
              <a:t>Abfallen/Aufmarschieren</a:t>
            </a:r>
          </a:p>
          <a:p>
            <a:pPr lvl="1"/>
            <a:r>
              <a:rPr lang="de-AT" dirty="0"/>
              <a:t>Breite und enge Formation</a:t>
            </a:r>
          </a:p>
          <a:p>
            <a:pPr lvl="1"/>
            <a:r>
              <a:rPr lang="de-AT" dirty="0"/>
              <a:t>Große Wende</a:t>
            </a:r>
          </a:p>
          <a:p>
            <a:pPr lvl="1"/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r>
              <a:rPr lang="de-AT" sz="2000" dirty="0"/>
              <a:t>Hilfsmittel: Buch und DVD Musik in Bewegung, DVD Bundeswettbewerb</a:t>
            </a:r>
          </a:p>
          <a:p>
            <a:pPr marL="457200" lvl="1" indent="0">
              <a:buNone/>
            </a:pPr>
            <a:endParaRPr lang="de-AT" sz="2000" dirty="0"/>
          </a:p>
          <a:p>
            <a:pPr marL="914400" lvl="2" indent="0">
              <a:buNone/>
            </a:pPr>
            <a:endParaRPr lang="de-AT" dirty="0"/>
          </a:p>
          <a:p>
            <a:pPr marL="1828800" lvl="4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2960F0-239F-46A6-9874-ACAAF93F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71" y="2650844"/>
            <a:ext cx="9613901" cy="4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5652AB-6AE8-4969-9F82-6B050FD6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87" y="2652938"/>
            <a:ext cx="9613901" cy="43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E4CC3F-37E7-4FC1-B4F2-2A704D52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9" y="2711233"/>
            <a:ext cx="7848872" cy="41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93EC71-E123-44B7-9AAA-7080D705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7" y="2670740"/>
            <a:ext cx="7704856" cy="43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6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0EF84D-1C41-44C5-AB18-6AD74209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9" y="2694835"/>
            <a:ext cx="7665026" cy="43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16330C-BEA4-4408-AD1A-F43F7433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75" y="2783635"/>
            <a:ext cx="6352431" cy="40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4A2EA3-FCDD-41ED-823E-E30F7A18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15" y="2720657"/>
            <a:ext cx="5544616" cy="46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239D51-CC91-4C2B-9B2E-76CBD614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24" y="2773313"/>
            <a:ext cx="5648963" cy="4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CB3EDD-74F1-4B96-B061-504D5AED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99" y="2701691"/>
            <a:ext cx="6840760" cy="4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A7C701-4278-465C-838C-1D513D9A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49" y="2691790"/>
            <a:ext cx="5336190" cy="45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endParaRPr lang="de-AT" dirty="0"/>
          </a:p>
          <a:p>
            <a:pPr lvl="1"/>
            <a:r>
              <a:rPr lang="de-AT" dirty="0"/>
              <a:t>Handhabung Tambourstab</a:t>
            </a:r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Einschlagen und Ansetzen der Instrumente</a:t>
            </a:r>
          </a:p>
          <a:p>
            <a:pPr lvl="1"/>
            <a:r>
              <a:rPr lang="de-DE" dirty="0"/>
              <a:t>Ablauf B-Programm - </a:t>
            </a:r>
            <a:r>
              <a:rPr lang="de-DE" u="sng" dirty="0"/>
              <a:t>ohne Schwenkung</a:t>
            </a:r>
            <a:r>
              <a:rPr lang="de-DE" dirty="0"/>
              <a:t> (Antreten, Abmarsch, Halten u. Abmarschieren mit kl. Spiel, Abreißen, Halten, Abtreten) 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D36632-E85E-4282-8D0E-B4BD759F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5" y="2701305"/>
            <a:ext cx="5876544" cy="45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7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E3A3AF-E220-4DA2-96F4-66774BA3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99" y="2777578"/>
            <a:ext cx="6280423" cy="40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257D9E-3D6E-445B-A2C0-DA894693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87" y="2781366"/>
            <a:ext cx="5472608" cy="45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AC2275-9260-4EBC-AC29-A6DFD832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9" y="2581392"/>
            <a:ext cx="5916968" cy="4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74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775" y="1765201"/>
            <a:ext cx="9613901" cy="4986332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44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7" y="1106637"/>
            <a:ext cx="4754114" cy="60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32241" y="1433943"/>
            <a:ext cx="151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e-DE" sz="1400" dirty="0"/>
              <a:t>=  alle folgenden Glieder </a:t>
            </a:r>
            <a:r>
              <a:rPr lang="de-DE" sz="1400" b="1" dirty="0">
                <a:solidFill>
                  <a:srgbClr val="FF0000"/>
                </a:solidFill>
              </a:rPr>
              <a:t>gleichzeitig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45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69" y="1141163"/>
            <a:ext cx="4754114" cy="59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46</a:t>
            </a:fld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1" y="1134585"/>
            <a:ext cx="5042148" cy="5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68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47</a:t>
            </a:fld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9" y="1158731"/>
            <a:ext cx="4898132" cy="59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24639" y="241327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folgenden Glieder führen die </a:t>
            </a:r>
            <a:r>
              <a:rPr lang="de-DE" dirty="0" err="1"/>
              <a:t>gr.</a:t>
            </a:r>
            <a:r>
              <a:rPr lang="de-DE" dirty="0"/>
              <a:t> Wende </a:t>
            </a:r>
            <a:r>
              <a:rPr lang="de-DE" b="1" dirty="0"/>
              <a:t>gleichzeitig</a:t>
            </a:r>
            <a:r>
              <a:rPr lang="de-DE" dirty="0"/>
              <a:t> aus.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9618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1321897"/>
            <a:ext cx="4754114" cy="57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59" y="1165927"/>
            <a:ext cx="5042148" cy="59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49</a:t>
            </a:fld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76167" y="1497807"/>
            <a:ext cx="151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e-DE" sz="1400" dirty="0"/>
              <a:t>=  alle folgenden Glieder </a:t>
            </a:r>
            <a:r>
              <a:rPr lang="de-DE" sz="1400" b="1" dirty="0">
                <a:solidFill>
                  <a:srgbClr val="FF0000"/>
                </a:solidFill>
              </a:rPr>
              <a:t>gleichzeitig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5305003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Bei allen Schwenkungen ist zu beachten: </a:t>
            </a:r>
            <a:endParaRPr lang="de-AT" sz="1600" dirty="0"/>
          </a:p>
          <a:p>
            <a:pPr lvl="1">
              <a:defRPr/>
            </a:pPr>
            <a:r>
              <a:rPr lang="de-AT" dirty="0"/>
              <a:t>dass die einzelnen Glieder bis zur Schwenkungslinie gerade marschieren.</a:t>
            </a:r>
          </a:p>
          <a:p>
            <a:pPr lvl="1">
              <a:defRPr/>
            </a:pPr>
            <a:r>
              <a:rPr lang="de-AT" dirty="0"/>
              <a:t>dass die Reihen nicht nach außen rücken.</a:t>
            </a:r>
          </a:p>
          <a:p>
            <a:pPr lvl="1">
              <a:defRPr/>
            </a:pPr>
            <a:r>
              <a:rPr lang="de-AT" dirty="0"/>
              <a:t>dass der Schwenkungspunkt nicht außer Acht gelassen wird.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31" y="1950236"/>
            <a:ext cx="3690673" cy="41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33" y="1249863"/>
            <a:ext cx="4754116" cy="59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50</a:t>
            </a:fld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04339" y="146395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= Glied für Glied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83" y="1279367"/>
            <a:ext cx="4610100" cy="581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7" y="1325957"/>
            <a:ext cx="5002020" cy="58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53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73" y="1092419"/>
            <a:ext cx="494343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9" y="1207394"/>
            <a:ext cx="5330180" cy="59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63" y="1202737"/>
            <a:ext cx="5238922" cy="59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5" y="1291097"/>
            <a:ext cx="5042148" cy="5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56</a:t>
            </a:fld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904339" y="15813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= Glied für Glied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2" y="1235313"/>
            <a:ext cx="5130230" cy="59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0066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5" y="1174707"/>
            <a:ext cx="5042148" cy="59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006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Außenreihe (Variante 1)</a:t>
            </a:r>
          </a:p>
          <a:p>
            <a:pPr lvl="1">
              <a:defRPr/>
            </a:pPr>
            <a:r>
              <a:rPr lang="de-AT" dirty="0"/>
              <a:t>Mit dem Zeichen des Stabführers beginnt die Schwenkung. Die folgenden Glieder beginnen die Schwenkung an der selben Stelle.</a:t>
            </a:r>
          </a:p>
          <a:p>
            <a:pPr lvl="1">
              <a:defRPr/>
            </a:pPr>
            <a:r>
              <a:rPr lang="de-AT" dirty="0"/>
              <a:t>Der schwenkende Flügel geht im Normalschritt. Alle anderen gehen mit entsprechend verkürztem Schritt und achten auf die Seitenrichtung.</a:t>
            </a:r>
          </a:p>
          <a:p>
            <a:pPr lvl="1">
              <a:defRPr/>
            </a:pPr>
            <a:r>
              <a:rPr lang="de-AT" dirty="0"/>
              <a:t>Zur Aufnahme des vollen Schrittes ist am Ende der Schwenkung ein akustisches Aviso der Großen Trommel empfehlenswert.</a:t>
            </a:r>
          </a:p>
          <a:p>
            <a:pPr lvl="1">
              <a:defRPr/>
            </a:pPr>
            <a:r>
              <a:rPr lang="de-AT" dirty="0"/>
              <a:t>Diese Variante eignet sich besonders bei Schwenkungen mit kleinem Innenradius.</a:t>
            </a:r>
          </a:p>
        </p:txBody>
      </p:sp>
    </p:spTree>
    <p:extLst>
      <p:ext uri="{BB962C8B-B14F-4D97-AF65-F5344CB8AC3E}">
        <p14:creationId xmlns:p14="http://schemas.microsoft.com/office/powerpoint/2010/main" val="38457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1138887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Außenreihe (Variante 1)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91" y="4709497"/>
            <a:ext cx="3600400" cy="20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ieren 5"/>
          <p:cNvGrpSpPr>
            <a:grpSpLocks/>
          </p:cNvGrpSpPr>
          <p:nvPr/>
        </p:nvGrpSpPr>
        <p:grpSpPr bwMode="auto">
          <a:xfrm>
            <a:off x="4192191" y="3910499"/>
            <a:ext cx="3098653" cy="2895262"/>
            <a:chOff x="3367890" y="3332161"/>
            <a:chExt cx="2617724" cy="2905125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3414" y="3332161"/>
              <a:ext cx="2362200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7"/>
            <p:cNvSpPr txBox="1">
              <a:spLocks noChangeArrowheads="1"/>
            </p:cNvSpPr>
            <p:nvPr/>
          </p:nvSpPr>
          <p:spPr bwMode="auto">
            <a:xfrm>
              <a:off x="3367890" y="3867910"/>
              <a:ext cx="120411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1/2</a:t>
              </a:r>
            </a:p>
          </p:txBody>
        </p:sp>
      </p:grpSp>
      <p:grpSp>
        <p:nvGrpSpPr>
          <p:cNvPr id="15" name="Gruppieren 4"/>
          <p:cNvGrpSpPr>
            <a:grpSpLocks/>
          </p:cNvGrpSpPr>
          <p:nvPr/>
        </p:nvGrpSpPr>
        <p:grpSpPr bwMode="auto">
          <a:xfrm>
            <a:off x="7706819" y="2614354"/>
            <a:ext cx="2344237" cy="4263415"/>
            <a:chOff x="6900661" y="2119006"/>
            <a:chExt cx="1695450" cy="4147475"/>
          </a:xfrm>
        </p:grpSpPr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0661" y="2570781"/>
              <a:ext cx="169545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8"/>
            <p:cNvSpPr txBox="1">
              <a:spLocks noChangeArrowheads="1"/>
            </p:cNvSpPr>
            <p:nvPr/>
          </p:nvSpPr>
          <p:spPr bwMode="auto">
            <a:xfrm>
              <a:off x="7247146" y="2119006"/>
              <a:ext cx="120411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1/3</a:t>
              </a:r>
            </a:p>
          </p:txBody>
        </p:sp>
      </p:grpSp>
      <p:sp>
        <p:nvSpPr>
          <p:cNvPr id="14" name="Ellipse 13"/>
          <p:cNvSpPr/>
          <p:nvPr/>
        </p:nvSpPr>
        <p:spPr>
          <a:xfrm>
            <a:off x="2391991" y="4444429"/>
            <a:ext cx="878688" cy="746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48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Mittelreihe (Variante 2)</a:t>
            </a:r>
          </a:p>
          <a:p>
            <a:pPr lvl="1">
              <a:defRPr/>
            </a:pPr>
            <a:r>
              <a:rPr lang="de-AT" dirty="0"/>
              <a:t>Bei dieser Variante stellt die Mittelreihe eine neutrale Linie dar, welche strikt die gleiche Schrittgröße einhält.</a:t>
            </a:r>
          </a:p>
          <a:p>
            <a:pPr lvl="1">
              <a:defRPr/>
            </a:pPr>
            <a:r>
              <a:rPr lang="de-AT" dirty="0"/>
              <a:t>Die restlichen Reihen erfahren eine Schrumpfung bzw. eine Streckung.</a:t>
            </a:r>
          </a:p>
          <a:p>
            <a:pPr lvl="1">
              <a:defRPr/>
            </a:pPr>
            <a:r>
              <a:rPr lang="de-AT" dirty="0"/>
              <a:t>Der Vorteil besteht darin, dass sich dadurch die Formation immer gleich schnell bewegt und kein akustisches Aviso für den Normalschritt notwendig ist.</a:t>
            </a:r>
          </a:p>
          <a:p>
            <a:pPr marL="457200" lvl="1" indent="0">
              <a:buNone/>
              <a:defRPr/>
            </a:pPr>
            <a:endParaRPr lang="de-AT" sz="2000" dirty="0"/>
          </a:p>
          <a:p>
            <a:pPr marL="457200" lvl="1" indent="0">
              <a:buNone/>
              <a:defRPr/>
            </a:pPr>
            <a:r>
              <a:rPr lang="de-AT" sz="2000" dirty="0"/>
              <a:t>Videobeispiele (Schwenkung Variante 2; Schwenkung  mit Winkelfehler; Schwenkung mit Hinausrückfehler; Schwenkung mit beiden Fehlern)</a:t>
            </a:r>
          </a:p>
        </p:txBody>
      </p:sp>
    </p:spTree>
    <p:extLst>
      <p:ext uri="{BB962C8B-B14F-4D97-AF65-F5344CB8AC3E}">
        <p14:creationId xmlns:p14="http://schemas.microsoft.com/office/powerpoint/2010/main" val="2014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9613901" cy="1291287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Mittelreihe (Variante 2)</a:t>
            </a:r>
          </a:p>
        </p:txBody>
      </p:sp>
      <p:grpSp>
        <p:nvGrpSpPr>
          <p:cNvPr id="8" name="Gruppieren 3"/>
          <p:cNvGrpSpPr>
            <a:grpSpLocks/>
          </p:cNvGrpSpPr>
          <p:nvPr/>
        </p:nvGrpSpPr>
        <p:grpSpPr bwMode="auto">
          <a:xfrm>
            <a:off x="281275" y="4378363"/>
            <a:ext cx="3637786" cy="2469769"/>
            <a:chOff x="2996697" y="1246066"/>
            <a:chExt cx="3657600" cy="2415076"/>
          </a:xfrm>
        </p:grpSpPr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6284" y="1246066"/>
              <a:ext cx="3558013" cy="241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15"/>
            <p:cNvSpPr txBox="1">
              <a:spLocks noChangeArrowheads="1"/>
            </p:cNvSpPr>
            <p:nvPr/>
          </p:nvSpPr>
          <p:spPr bwMode="auto">
            <a:xfrm>
              <a:off x="2996697" y="1426830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/>
                <a:t>Variante 2/1</a:t>
              </a:r>
            </a:p>
          </p:txBody>
        </p:sp>
      </p:grpSp>
      <p:grpSp>
        <p:nvGrpSpPr>
          <p:cNvPr id="11" name="Gruppieren 4"/>
          <p:cNvGrpSpPr>
            <a:grpSpLocks/>
          </p:cNvGrpSpPr>
          <p:nvPr/>
        </p:nvGrpSpPr>
        <p:grpSpPr bwMode="auto">
          <a:xfrm>
            <a:off x="3616127" y="3919896"/>
            <a:ext cx="3962567" cy="2955744"/>
            <a:chOff x="3004237" y="3588715"/>
            <a:chExt cx="3440697" cy="2709505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5645" y="3588715"/>
              <a:ext cx="3139289" cy="270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6"/>
            <p:cNvSpPr txBox="1">
              <a:spLocks noChangeArrowheads="1"/>
            </p:cNvSpPr>
            <p:nvPr/>
          </p:nvSpPr>
          <p:spPr bwMode="auto">
            <a:xfrm>
              <a:off x="3004237" y="3908860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2/2</a:t>
              </a:r>
            </a:p>
          </p:txBody>
        </p:sp>
      </p:grpSp>
      <p:grpSp>
        <p:nvGrpSpPr>
          <p:cNvPr id="14" name="Gruppieren 5"/>
          <p:cNvGrpSpPr>
            <a:grpSpLocks/>
          </p:cNvGrpSpPr>
          <p:nvPr/>
        </p:nvGrpSpPr>
        <p:grpSpPr bwMode="auto">
          <a:xfrm>
            <a:off x="7650702" y="2197249"/>
            <a:ext cx="2592288" cy="4558001"/>
            <a:chOff x="6757092" y="1770819"/>
            <a:chExt cx="2009775" cy="4342250"/>
          </a:xfrm>
        </p:grpSpPr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7092" y="2284019"/>
              <a:ext cx="2009775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feld 17"/>
            <p:cNvSpPr txBox="1">
              <a:spLocks noChangeArrowheads="1"/>
            </p:cNvSpPr>
            <p:nvPr/>
          </p:nvSpPr>
          <p:spPr bwMode="auto">
            <a:xfrm>
              <a:off x="7354528" y="1770819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2/3</a:t>
              </a:r>
            </a:p>
          </p:txBody>
        </p:sp>
      </p:grpSp>
      <p:sp>
        <p:nvSpPr>
          <p:cNvPr id="6" name="Ellipse 5"/>
          <p:cNvSpPr/>
          <p:nvPr/>
        </p:nvSpPr>
        <p:spPr>
          <a:xfrm>
            <a:off x="1743918" y="4122961"/>
            <a:ext cx="1017841" cy="880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76647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Benutzerdefiniert</PresentationFormat>
  <Paragraphs>299</Paragraphs>
  <Slides>58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 New Roman</vt:lpstr>
      <vt:lpstr>Tinos</vt:lpstr>
      <vt:lpstr>Wingdings</vt:lpstr>
      <vt:lpstr>Larissa</vt:lpstr>
      <vt:lpstr>PowerPoint-Präsentation</vt:lpstr>
      <vt:lpstr>Stabführerausbildung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Blutmager, Andreas</cp:lastModifiedBy>
  <cp:revision>309</cp:revision>
  <cp:lastPrinted>2014-03-27T11:12:12Z</cp:lastPrinted>
  <dcterms:created xsi:type="dcterms:W3CDTF">1601-01-01T00:00:00Z</dcterms:created>
  <dcterms:modified xsi:type="dcterms:W3CDTF">2022-05-03T05:21:13Z</dcterms:modified>
</cp:coreProperties>
</file>